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2--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/>
  <p:notesSz cx="5143500" cy="9144000"/>
  <p:custDataLst>
    <p:tags r:id="rId19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tags" Target="tags/tag1.xml" /><Relationship Id="rId2" Type="http://schemas.openxmlformats.org/officeDocument/2006/relationships/notesMaster" Target="notesMasters/notesMaster1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val="1024086991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>
                <a:solidFill>
                  <a:srgbClr val="F5F5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EL ARTE DEL ENGAÑO DIGITAL</a:t>
            </a:r>
            <a:endParaRPr lang="en-US" sz="480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>
                <a:solidFill>
                  <a:srgbClr val="E945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Ingeniería Social y Phishing Avanzado</a:t>
            </a:r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A0A0A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Dr. X | AIsecureOps Summit 2024</a:t>
            </a:r>
            <a:endParaRPr lang="en-US" sz="1600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CASO DE ESTUDIO: TARGET 2013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3657600" cy="45720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822960" y="1188720"/>
            <a:ext cx="32918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A1A2E"/>
                </a:solidFill>
              </a:rPr>
              <a:t>Vector de Ataque</a:t>
            </a:r>
            <a:endParaRPr lang="en-US" sz="160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36576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Email de phishing a proveedor HVAC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Malware tipo Citadel en sistema del proveedor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Acceso a red de Target vía credenciales VPN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Instalación de RAM scraper en sistemas POS</a:t>
            </a:r>
            <a:endParaRPr lang="en-US" sz="1300"/>
          </a:p>
        </p:txBody>
      </p:sp>
      <p:sp>
        <p:nvSpPr>
          <p:cNvPr id="6" name="Shape 4"/>
          <p:cNvSpPr/>
          <p:nvPr/>
        </p:nvSpPr>
        <p:spPr>
          <a:xfrm>
            <a:off x="4846320" y="1097280"/>
            <a:ext cx="3657600" cy="45720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5029200" y="1188720"/>
            <a:ext cx="32918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A1A2E"/>
                </a:solidFill>
              </a:rPr>
              <a:t>Impacto</a:t>
            </a:r>
            <a:endParaRPr lang="en-US" sz="1600"/>
          </a:p>
        </p:txBody>
      </p:sp>
      <p:sp>
        <p:nvSpPr>
          <p:cNvPr id="8" name="Text 6"/>
          <p:cNvSpPr/>
          <p:nvPr/>
        </p:nvSpPr>
        <p:spPr>
          <a:xfrm>
            <a:off x="4846320" y="1737360"/>
            <a:ext cx="36576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40 millones de tarjetas comprometidas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70 millones de registros de clientes robados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$292 millones en costos y settlements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Daño reputacional masivo</a:t>
            </a:r>
            <a:endParaRPr lang="en-US" sz="1300"/>
          </a:p>
        </p:txBody>
      </p:sp>
      <p:sp>
        <p:nvSpPr>
          <p:cNvPr id="9" name="Shape 7"/>
          <p:cNvSpPr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>
          <a:xfrm>
            <a:off x="822960" y="3611880"/>
            <a:ext cx="7498080" cy="5943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>
                <a:solidFill>
                  <a:srgbClr val="E94560"/>
                </a:solidFill>
              </a:rPr>
              <a:t>Lección Clave: La cadena de seguridad es tan fuerte como su eslabón más débil. Los proveedores y terceros son vectores de ataque críticos.</a:t>
            </a:r>
            <a:endParaRPr lang="en-US" sz="1300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1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DEFENSAS Y CONTRAMEDIDAS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743200" cy="45720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640080" y="1188720"/>
            <a:ext cx="23774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A1A2E"/>
                </a:solidFill>
              </a:rPr>
              <a:t>TÉCNICAS</a:t>
            </a:r>
            <a:endParaRPr lang="en-US" sz="160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2377440" cy="2560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Email authentication (SPF, DKIM, DMARC)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Sandboxing de adjuntos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URL filtering y rewriting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Multi-Factor Authentication (MFA)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Endpoint Detection &amp; Response</a:t>
            </a:r>
            <a:endParaRPr lang="en-US" sz="1100"/>
          </a:p>
        </p:txBody>
      </p:sp>
      <p:sp>
        <p:nvSpPr>
          <p:cNvPr id="6" name="Shape 4"/>
          <p:cNvSpPr/>
          <p:nvPr/>
        </p:nvSpPr>
        <p:spPr>
          <a:xfrm>
            <a:off x="3383280" y="1097280"/>
            <a:ext cx="2743200" cy="45720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3566160" y="1188720"/>
            <a:ext cx="23774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A1A2E"/>
                </a:solidFill>
              </a:rPr>
              <a:t>HUMANAS</a:t>
            </a:r>
            <a:endParaRPr lang="en-US" sz="1600"/>
          </a:p>
        </p:txBody>
      </p:sp>
      <p:sp>
        <p:nvSpPr>
          <p:cNvPr id="8" name="Text 6"/>
          <p:cNvSpPr/>
          <p:nvPr/>
        </p:nvSpPr>
        <p:spPr>
          <a:xfrm>
            <a:off x="3566160" y="1691640"/>
            <a:ext cx="2377440" cy="2560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Security awareness training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Simulaciones de phishing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Reporting fácil y sin castigo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Cultura de seguridad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Verificación de solicitudes inusuales</a:t>
            </a:r>
            <a:endParaRPr lang="en-US" sz="1100"/>
          </a:p>
        </p:txBody>
      </p:sp>
      <p:sp>
        <p:nvSpPr>
          <p:cNvPr id="9" name="Shape 7"/>
          <p:cNvSpPr/>
          <p:nvPr/>
        </p:nvSpPr>
        <p:spPr>
          <a:xfrm>
            <a:off x="6309360" y="1097280"/>
            <a:ext cx="2743200" cy="45720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>
          <a:xfrm>
            <a:off x="6492240" y="1188720"/>
            <a:ext cx="23774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A1A2E"/>
                </a:solidFill>
              </a:rPr>
              <a:t>ORGANIZACIONALES</a:t>
            </a:r>
            <a:endParaRPr lang="en-US" sz="1600"/>
          </a:p>
        </p:txBody>
      </p:sp>
      <p:sp>
        <p:nvSpPr>
          <p:cNvPr id="11" name="Text 9"/>
          <p:cNvSpPr/>
          <p:nvPr/>
        </p:nvSpPr>
        <p:spPr>
          <a:xfrm>
            <a:off x="6492240" y="1691640"/>
            <a:ext cx="2377440" cy="2560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Políticas de acceso mínimo privilegio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Segmentación de red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Monitoreo continuo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Incident response plan</a:t>
            </a:r>
            <a:endParaRPr lang="en-US" sz="1100"/>
          </a:p>
          <a:p>
            <a:pPr marL="342900" indent="-342900">
              <a:buSzTx/>
              <a:buChar char="•"/>
            </a:pPr>
            <a:r>
              <a:rPr lang="en-US" sz="1100">
                <a:solidFill>
                  <a:srgbClr val="A0A0A0"/>
                </a:solidFill>
              </a:rPr>
              <a:t>Vendor risk management</a:t>
            </a:r>
            <a:endParaRPr lang="en-US" sz="1100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🚩 RED FLAGS A DETECTAR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777240" y="128016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5" name="Text 3"/>
          <p:cNvSpPr/>
          <p:nvPr/>
        </p:nvSpPr>
        <p:spPr>
          <a:xfrm>
            <a:off x="1234440" y="128016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Urgencia extrema o amenazas</a:t>
            </a:r>
            <a:endParaRPr lang="en-US" sz="1300"/>
          </a:p>
        </p:txBody>
      </p:sp>
      <p:sp>
        <p:nvSpPr>
          <p:cNvPr id="6" name="Shape 4"/>
          <p:cNvSpPr/>
          <p:nvPr/>
        </p:nvSpPr>
        <p:spPr>
          <a:xfrm>
            <a:off x="4846320" y="118872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4983480" y="128016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8" name="Text 6"/>
          <p:cNvSpPr/>
          <p:nvPr/>
        </p:nvSpPr>
        <p:spPr>
          <a:xfrm>
            <a:off x="5440680" y="128016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Solicitudes inusuales de información</a:t>
            </a:r>
            <a:endParaRPr lang="en-US" sz="1300"/>
          </a:p>
        </p:txBody>
      </p:sp>
      <p:sp>
        <p:nvSpPr>
          <p:cNvPr id="9" name="Shape 7"/>
          <p:cNvSpPr/>
          <p:nvPr/>
        </p:nvSpPr>
        <p:spPr>
          <a:xfrm>
            <a:off x="640080" y="192024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>
          <a:xfrm>
            <a:off x="777240" y="201168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11" name="Text 9"/>
          <p:cNvSpPr/>
          <p:nvPr/>
        </p:nvSpPr>
        <p:spPr>
          <a:xfrm>
            <a:off x="1234440" y="201168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Errores gramaticales u ortográficos</a:t>
            </a:r>
            <a:endParaRPr lang="en-US" sz="1300"/>
          </a:p>
        </p:txBody>
      </p:sp>
      <p:sp>
        <p:nvSpPr>
          <p:cNvPr id="12" name="Shape 10"/>
          <p:cNvSpPr/>
          <p:nvPr/>
        </p:nvSpPr>
        <p:spPr>
          <a:xfrm>
            <a:off x="4846320" y="192024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>
          <a:xfrm>
            <a:off x="4983480" y="201168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14" name="Text 12"/>
          <p:cNvSpPr/>
          <p:nvPr/>
        </p:nvSpPr>
        <p:spPr>
          <a:xfrm>
            <a:off x="5440680" y="201168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Remitente desconocido o sospechoso</a:t>
            </a:r>
            <a:endParaRPr lang="en-US" sz="1300"/>
          </a:p>
        </p:txBody>
      </p:sp>
      <p:sp>
        <p:nvSpPr>
          <p:cNvPr id="15" name="Shape 13"/>
          <p:cNvSpPr/>
          <p:nvPr/>
        </p:nvSpPr>
        <p:spPr>
          <a:xfrm>
            <a:off x="640080" y="265176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>
          <a:xfrm>
            <a:off x="777240" y="274320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17" name="Text 15"/>
          <p:cNvSpPr/>
          <p:nvPr/>
        </p:nvSpPr>
        <p:spPr>
          <a:xfrm>
            <a:off x="1234440" y="274320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Enlaces que no coinciden con el texto</a:t>
            </a:r>
            <a:endParaRPr lang="en-US" sz="1300"/>
          </a:p>
        </p:txBody>
      </p:sp>
      <p:sp>
        <p:nvSpPr>
          <p:cNvPr id="18" name="Shape 16"/>
          <p:cNvSpPr/>
          <p:nvPr/>
        </p:nvSpPr>
        <p:spPr>
          <a:xfrm>
            <a:off x="4846320" y="265176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>
          <a:xfrm>
            <a:off x="4983480" y="274320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20" name="Text 18"/>
          <p:cNvSpPr/>
          <p:nvPr/>
        </p:nvSpPr>
        <p:spPr>
          <a:xfrm>
            <a:off x="5440680" y="274320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Adjuntos inesperados</a:t>
            </a:r>
            <a:endParaRPr lang="en-US" sz="1300"/>
          </a:p>
        </p:txBody>
      </p:sp>
      <p:sp>
        <p:nvSpPr>
          <p:cNvPr id="21" name="Shape 19"/>
          <p:cNvSpPr/>
          <p:nvPr/>
        </p:nvSpPr>
        <p:spPr>
          <a:xfrm>
            <a:off x="640080" y="338328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23" name="Text 21"/>
          <p:cNvSpPr/>
          <p:nvPr/>
        </p:nvSpPr>
        <p:spPr>
          <a:xfrm>
            <a:off x="1234440" y="347472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Solicitudes de credenciales</a:t>
            </a:r>
            <a:endParaRPr lang="en-US" sz="1300"/>
          </a:p>
        </p:txBody>
      </p:sp>
      <p:sp>
        <p:nvSpPr>
          <p:cNvPr id="24" name="Shape 22"/>
          <p:cNvSpPr/>
          <p:nvPr/>
        </p:nvSpPr>
        <p:spPr>
          <a:xfrm>
            <a:off x="4846320" y="3383280"/>
            <a:ext cx="3840480" cy="54864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25" name="Text 23"/>
          <p:cNvSpPr/>
          <p:nvPr/>
        </p:nvSpPr>
        <p:spPr>
          <a:xfrm>
            <a:off x="4983480" y="3474720"/>
            <a:ext cx="3657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>
                <a:solidFill>
                  <a:srgbClr val="000000"/>
                </a:solidFill>
              </a:rPr>
              <a:t>⚠️</a:t>
            </a:r>
            <a:endParaRPr lang="en-US" sz="2000"/>
          </a:p>
        </p:txBody>
      </p:sp>
      <p:sp>
        <p:nvSpPr>
          <p:cNvPr id="26" name="Text 24"/>
          <p:cNvSpPr/>
          <p:nvPr/>
        </p:nvSpPr>
        <p:spPr>
          <a:xfrm>
            <a:off x="5440680" y="347472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>
                <a:solidFill>
                  <a:srgbClr val="F5F5F5"/>
                </a:solidFill>
              </a:rPr>
              <a:t>Ofertas demasiado buenas para ser verdad</a:t>
            </a:r>
            <a:endParaRPr lang="en-US" sz="1300"/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3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5F5F5"/>
                </a:solidFill>
              </a:rPr>
              <a:t>PRINCIPIOS DE INFLUENCIA (CIALDINI)</a:t>
            </a:r>
            <a:endParaRPr lang="en-US" sz="280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E94560"/>
                </a:solidFill>
              </a:rPr>
              <a:t>Explotados en Ataques de Ingeniería Social</a:t>
            </a:r>
            <a:endParaRPr lang="en-US" sz="140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5" name="Text 3"/>
          <p:cNvSpPr/>
          <p:nvPr/>
        </p:nvSpPr>
        <p:spPr>
          <a:xfrm>
            <a:off x="822960" y="1325880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RECIPROCIDAD</a:t>
            </a:r>
            <a:endParaRPr lang="en-US" sz="1300"/>
          </a:p>
        </p:txBody>
      </p:sp>
      <p:sp>
        <p:nvSpPr>
          <p:cNvPr id="6" name="Text 4"/>
          <p:cNvSpPr/>
          <p:nvPr/>
        </p:nvSpPr>
        <p:spPr>
          <a:xfrm>
            <a:off x="3657600" y="1325880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Dar algo primero para crear obligación de devolver el favor</a:t>
            </a:r>
            <a:endParaRPr lang="en-US" sz="1200"/>
          </a:p>
        </p:txBody>
      </p:sp>
      <p:sp>
        <p:nvSpPr>
          <p:cNvPr id="7" name="Shape 5"/>
          <p:cNvSpPr/>
          <p:nvPr/>
        </p:nvSpPr>
        <p:spPr>
          <a:xfrm>
            <a:off x="640080" y="1847088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>
          <a:xfrm>
            <a:off x="822960" y="1892808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COMPROMISO Y CONSISTENCIA</a:t>
            </a:r>
            <a:endParaRPr lang="en-US" sz="1300"/>
          </a:p>
        </p:txBody>
      </p:sp>
      <p:sp>
        <p:nvSpPr>
          <p:cNvPr id="9" name="Text 7"/>
          <p:cNvSpPr/>
          <p:nvPr/>
        </p:nvSpPr>
        <p:spPr>
          <a:xfrm>
            <a:off x="3657600" y="1892808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Las personas actúan consistente con compromisos previos</a:t>
            </a:r>
            <a:endParaRPr lang="en-US" sz="1200"/>
          </a:p>
        </p:txBody>
      </p:sp>
      <p:sp>
        <p:nvSpPr>
          <p:cNvPr id="10" name="Shape 8"/>
          <p:cNvSpPr/>
          <p:nvPr/>
        </p:nvSpPr>
        <p:spPr>
          <a:xfrm>
            <a:off x="640080" y="2414016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>
          <a:xfrm>
            <a:off x="822960" y="2459736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PRUEBA SOCIAL</a:t>
            </a:r>
            <a:endParaRPr lang="en-US" sz="1300"/>
          </a:p>
        </p:txBody>
      </p:sp>
      <p:sp>
        <p:nvSpPr>
          <p:cNvPr id="12" name="Text 10"/>
          <p:cNvSpPr/>
          <p:nvPr/>
        </p:nvSpPr>
        <p:spPr>
          <a:xfrm>
            <a:off x="3657600" y="2459736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Seguir el comportamiento de otros en situaciones inciertas</a:t>
            </a:r>
            <a:endParaRPr lang="en-US" sz="1200"/>
          </a:p>
        </p:txBody>
      </p:sp>
      <p:sp>
        <p:nvSpPr>
          <p:cNvPr id="13" name="Shape 11"/>
          <p:cNvSpPr/>
          <p:nvPr/>
        </p:nvSpPr>
        <p:spPr>
          <a:xfrm>
            <a:off x="640080" y="2980944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>
          <a:xfrm>
            <a:off x="822960" y="3026664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AUTORIDAD</a:t>
            </a:r>
            <a:endParaRPr lang="en-US" sz="1300"/>
          </a:p>
        </p:txBody>
      </p:sp>
      <p:sp>
        <p:nvSpPr>
          <p:cNvPr id="15" name="Text 13"/>
          <p:cNvSpPr/>
          <p:nvPr/>
        </p:nvSpPr>
        <p:spPr>
          <a:xfrm>
            <a:off x="3657600" y="3026664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Tendencia a obedecer figuras de autoridad</a:t>
            </a:r>
            <a:endParaRPr lang="en-US" sz="1200"/>
          </a:p>
        </p:txBody>
      </p:sp>
      <p:sp>
        <p:nvSpPr>
          <p:cNvPr id="16" name="Shape 14"/>
          <p:cNvSpPr/>
          <p:nvPr/>
        </p:nvSpPr>
        <p:spPr>
          <a:xfrm>
            <a:off x="640080" y="3547872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>
          <a:xfrm>
            <a:off x="822960" y="3593592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SIMPATÍA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3657600" y="3593592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Más propensos a ser influenciados por quienes nos agradan</a:t>
            </a:r>
            <a:endParaRPr lang="en-US" sz="1200"/>
          </a:p>
        </p:txBody>
      </p:sp>
      <p:sp>
        <p:nvSpPr>
          <p:cNvPr id="19" name="Shape 17"/>
          <p:cNvSpPr/>
          <p:nvPr/>
        </p:nvSpPr>
        <p:spPr>
          <a:xfrm>
            <a:off x="640080" y="4114800"/>
            <a:ext cx="7863840" cy="4572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>
          <a:xfrm>
            <a:off x="822960" y="4160520"/>
            <a:ext cx="2743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E94560"/>
                </a:solidFill>
              </a:rPr>
              <a:t>ESCASEZ</a:t>
            </a:r>
            <a:endParaRPr lang="en-US" sz="1300"/>
          </a:p>
        </p:txBody>
      </p:sp>
      <p:sp>
        <p:nvSpPr>
          <p:cNvPr id="21" name="Text 19"/>
          <p:cNvSpPr/>
          <p:nvPr/>
        </p:nvSpPr>
        <p:spPr>
          <a:xfrm>
            <a:off x="3657600" y="4160520"/>
            <a:ext cx="45720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A0A0A0"/>
                </a:solidFill>
              </a:rPr>
              <a:t>Lo limitado o urgente parece más valioso</a:t>
            </a:r>
            <a:endParaRPr lang="en-US" sz="1200"/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HERRAMIENTAS DEL ATACANTE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3840480" cy="32004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822960" y="1280160"/>
            <a:ext cx="34747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Phishing Frameworks</a:t>
            </a:r>
            <a:endParaRPr lang="en-US" sz="1600"/>
          </a:p>
        </p:txBody>
      </p:sp>
      <p:sp>
        <p:nvSpPr>
          <p:cNvPr id="5" name="Text 3"/>
          <p:cNvSpPr/>
          <p:nvPr/>
        </p:nvSpPr>
        <p:spPr>
          <a:xfrm>
            <a:off x="822960" y="1737360"/>
            <a:ext cx="3474720" cy="2103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GoPhish - Open source phishing framework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King Phisher - Campaign management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Social-Engineer Toolkit (SET)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Evilginx2 - MFA bypass via proxy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Modlishka - Reverse proxy phishing</a:t>
            </a:r>
            <a:endParaRPr lang="en-US" sz="1200"/>
          </a:p>
        </p:txBody>
      </p:sp>
      <p:sp>
        <p:nvSpPr>
          <p:cNvPr id="6" name="Shape 4"/>
          <p:cNvSpPr/>
          <p:nvPr/>
        </p:nvSpPr>
        <p:spPr>
          <a:xfrm>
            <a:off x="4663440" y="1097280"/>
            <a:ext cx="3840480" cy="32004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4846320" y="1280160"/>
            <a:ext cx="34747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Evasión y Ofuscación</a:t>
            </a:r>
            <a:endParaRPr lang="en-US" sz="1600"/>
          </a:p>
        </p:txBody>
      </p:sp>
      <p:sp>
        <p:nvSpPr>
          <p:cNvPr id="8" name="Text 6"/>
          <p:cNvSpPr/>
          <p:nvPr/>
        </p:nvSpPr>
        <p:spPr>
          <a:xfrm>
            <a:off x="4846320" y="1737360"/>
            <a:ext cx="3474720" cy="2103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URL shorteners y redirects</a:t>
            </a:r>
            <a:endParaRPr lang="en-US" sz="1200"/>
          </a:p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Codificación de payloads</a:t>
            </a:r>
            <a:endParaRPr lang="en-US" sz="1200"/>
          </a:p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Polyglot files</a:t>
            </a:r>
            <a:endParaRPr lang="en-US" sz="1200"/>
          </a:p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Time-based delivery</a:t>
            </a:r>
            <a:endParaRPr lang="en-US" sz="1200"/>
          </a:p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Geofencing</a:t>
            </a:r>
            <a:endParaRPr lang="en-US" sz="1200"/>
          </a:p>
          <a:p>
            <a:pPr marL="342900" indent="-342900">
              <a:buSzTx/>
              <a:buChar char="•"/>
            </a:pPr>
            <a:r>
              <a:rPr lang="en-US" sz="1200">
                <a:solidFill>
                  <a:srgbClr val="A0A0A0"/>
                </a:solidFill>
              </a:rPr>
              <a:t>Anti-sandbox techniques</a:t>
            </a:r>
            <a:endParaRPr lang="en-US" sz="1200"/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5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5F5F5"/>
                </a:solidFill>
              </a:rPr>
              <a:t>CONCLUSIONES</a:t>
            </a:r>
            <a:endParaRPr lang="en-US" sz="360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7315200" cy="32004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1188720" y="1463040"/>
            <a:ext cx="6766560" cy="2560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F5F5F5"/>
                </a:solidFill>
              </a:rPr>
              <a:t>La ingeniería social explota la psicología humana, no vulnerabilidades técnicas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F5F5F5"/>
                </a:solidFill>
              </a:rPr>
              <a:t>La mejor defensa es una combinación de tecnología, procesos y educación continua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F5F5F5"/>
                </a:solidFill>
              </a:rPr>
              <a:t>El factor humano seguirá siendo el eslabón más débil y más explotado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F5F5F5"/>
                </a:solidFill>
              </a:rPr>
              <a:t>La concienciación y el escepticismo saludable son armas poderosas</a:t>
            </a:r>
            <a:endParaRPr lang="en-US" sz="1400"/>
          </a:p>
        </p:txBody>
      </p: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1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>
                <a:solidFill>
                  <a:srgbClr val="000000"/>
                </a:solidFill>
              </a:rPr>
              <a:t>❓</a:t>
            </a:r>
            <a:endParaRPr lang="en-US" sz="720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>
                <a:solidFill>
                  <a:srgbClr val="F5F5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PREGUNTAS</a:t>
            </a:r>
            <a:endParaRPr lang="en-US" sz="440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Dr. X | drx@protonmail.com</a:t>
            </a:r>
            <a:endParaRPr lang="en-US" sz="1400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2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>
                <a:solidFill>
                  <a:srgbClr val="E945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⚠️ DISCLAIMER</a:t>
            </a:r>
            <a:endParaRPr lang="en-US" sz="360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2286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>
                <a:solidFill>
                  <a:srgbClr val="F5F5F5"/>
                </a:solidFill>
              </a:rPr>
              <a:t>El contenido de esta presentación es estrictamente educativo y tiene como único propósito: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A0A0A0"/>
                </a:solidFill>
              </a:rPr>
              <a:t>• Mejorar la concienciación sobre amenazas de ingeniería social</a:t>
            </a:r>
            <a:endParaRPr lang="en-US" sz="16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A0A0A0"/>
                </a:solidFill>
              </a:rPr>
              <a:t>• Fortalecer las defensas organizacionales</a:t>
            </a:r>
            <a:endParaRPr lang="en-US" sz="1600"/>
          </a:p>
          <a:p>
            <a:pPr marL="342900" indent="-342900">
              <a:buSzTx/>
              <a:buChar char="•"/>
            </a:pPr>
            <a:r>
              <a:rPr lang="en-US" sz="1400">
                <a:solidFill>
                  <a:srgbClr val="A0A0A0"/>
                </a:solidFill>
              </a:rPr>
              <a:t>• Entrenar a profesionales de ciberseguridad</a:t>
            </a:r>
            <a:endParaRPr lang="en-US" sz="1600"/>
          </a:p>
        </p:txBody>
      </p:sp>
      <p:sp>
        <p:nvSpPr>
          <p:cNvPr id="4" name="Shape 2"/>
          <p:cNvSpPr/>
          <p:nvPr/>
        </p:nvSpPr>
        <p:spPr>
          <a:xfrm>
            <a:off x="914400" y="3840480"/>
            <a:ext cx="7315200" cy="73152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5" name="Text 3"/>
          <p:cNvSpPr/>
          <p:nvPr/>
        </p:nvSpPr>
        <p:spPr>
          <a:xfrm>
            <a:off x="1097280" y="3977640"/>
            <a:ext cx="69494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E94560"/>
                </a:solidFill>
              </a:rPr>
              <a:t>El uso malicioso de estas técnicas es ilegal y no está respaldado por el autor</a:t>
            </a:r>
            <a:endParaRPr lang="en-US" sz="1200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3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¿QUÉ ES LA INGENIERÍA SOCIAL?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657600" cy="347472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640080" y="1280160"/>
            <a:ext cx="3291840" cy="2926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>
                <a:solidFill>
                  <a:srgbClr val="E94560"/>
                </a:solidFill>
              </a:rPr>
              <a:t>Definición</a:t>
            </a:r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1400">
                <a:solidFill>
                  <a:srgbClr val="F5F5F5"/>
                </a:solidFill>
              </a:rPr>
              <a:t>Manipulación psicológica de personas para obtener información confidencial o acceso a sistemas mediante la explotación de la confianza humana.</a:t>
            </a:r>
            <a:endParaRPr lang="en-US" sz="2000"/>
          </a:p>
        </p:txBody>
      </p:sp>
      <p:sp>
        <p:nvSpPr>
          <p:cNvPr id="5" name="Shape 3"/>
          <p:cNvSpPr/>
          <p:nvPr/>
        </p:nvSpPr>
        <p:spPr>
          <a:xfrm>
            <a:off x="5029200" y="1005840"/>
            <a:ext cx="3657600" cy="347472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6" name="Text 4"/>
          <p:cNvSpPr/>
          <p:nvPr/>
        </p:nvSpPr>
        <p:spPr>
          <a:xfrm>
            <a:off x="5212080" y="1280160"/>
            <a:ext cx="329184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E94560"/>
                </a:solidFill>
              </a:rPr>
              <a:t>Por qué funciona</a:t>
            </a:r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Naturaleza confiada humana</a:t>
            </a:r>
            <a:endParaRPr lang="en-US" sz="20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Deseo de ayudar</a:t>
            </a:r>
            <a:endParaRPr lang="en-US" sz="20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Autoridad percibida</a:t>
            </a:r>
            <a:endParaRPr lang="en-US" sz="20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Urgencia y presión</a:t>
            </a:r>
            <a:endParaRPr lang="en-US" sz="20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Falta de concienciación</a:t>
            </a:r>
            <a:endParaRPr lang="en-US" sz="2000"/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ESTADÍSTICAS ALARMANTES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2560320" cy="256032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731520" y="1645920"/>
            <a:ext cx="25603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>
                <a:solidFill>
                  <a:srgbClr val="E94560"/>
                </a:solidFill>
              </a:rPr>
              <a:t>98%</a:t>
            </a:r>
            <a:endParaRPr lang="en-US" sz="4400"/>
          </a:p>
        </p:txBody>
      </p:sp>
      <p:sp>
        <p:nvSpPr>
          <p:cNvPr id="5" name="Text 3"/>
          <p:cNvSpPr/>
          <p:nvPr/>
        </p:nvSpPr>
        <p:spPr>
          <a:xfrm>
            <a:off x="731520" y="2560320"/>
            <a:ext cx="256032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ataques requieren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interacción humana</a:t>
            </a:r>
            <a:endParaRPr lang="en-US" sz="1400"/>
          </a:p>
        </p:txBody>
      </p:sp>
      <p:sp>
        <p:nvSpPr>
          <p:cNvPr id="6" name="Shape 4"/>
          <p:cNvSpPr/>
          <p:nvPr/>
        </p:nvSpPr>
        <p:spPr>
          <a:xfrm>
            <a:off x="3566160" y="1371600"/>
            <a:ext cx="2560320" cy="256032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3566160" y="1645920"/>
            <a:ext cx="25603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>
                <a:solidFill>
                  <a:srgbClr val="E94560"/>
                </a:solidFill>
              </a:rPr>
              <a:t>85%</a:t>
            </a:r>
            <a:endParaRPr lang="en-US" sz="4400"/>
          </a:p>
        </p:txBody>
      </p:sp>
      <p:sp>
        <p:nvSpPr>
          <p:cNvPr id="8" name="Text 6"/>
          <p:cNvSpPr/>
          <p:nvPr/>
        </p:nvSpPr>
        <p:spPr>
          <a:xfrm>
            <a:off x="3566160" y="2560320"/>
            <a:ext cx="256032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brechas de datos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involucran factor humano</a:t>
            </a:r>
            <a:endParaRPr lang="en-US" sz="1400"/>
          </a:p>
        </p:txBody>
      </p:sp>
      <p:sp>
        <p:nvSpPr>
          <p:cNvPr id="9" name="Shape 7"/>
          <p:cNvSpPr/>
          <p:nvPr/>
        </p:nvSpPr>
        <p:spPr>
          <a:xfrm>
            <a:off x="6400800" y="1371600"/>
            <a:ext cx="2560320" cy="256032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>
          <a:xfrm>
            <a:off x="6400800" y="1645920"/>
            <a:ext cx="256032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>
                <a:solidFill>
                  <a:srgbClr val="E94560"/>
                </a:solidFill>
              </a:rPr>
              <a:t>$4.35M</a:t>
            </a:r>
            <a:endParaRPr lang="en-US" sz="4400"/>
          </a:p>
        </p:txBody>
      </p:sp>
      <p:sp>
        <p:nvSpPr>
          <p:cNvPr id="11" name="Text 9"/>
          <p:cNvSpPr/>
          <p:nvPr/>
        </p:nvSpPr>
        <p:spPr>
          <a:xfrm>
            <a:off x="6400800" y="2560320"/>
            <a:ext cx="2560320" cy="10972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costo promedio de</a:t>
            </a:r>
            <a:endParaRPr lang="en-US" sz="1400"/>
          </a:p>
          <a:p>
            <a:pPr marL="0" indent="0" algn="ctr">
              <a:buNone/>
            </a:pPr>
            <a:r>
              <a:rPr lang="en-US" sz="1400">
                <a:solidFill>
                  <a:srgbClr val="A0A0A0"/>
                </a:solidFill>
              </a:rPr>
              <a:t>una brecha de datos</a:t>
            </a:r>
            <a:endParaRPr lang="en-US" sz="1400"/>
          </a:p>
        </p:txBody>
      </p:sp>
      <p:sp>
        <p:nvSpPr>
          <p:cNvPr id="12" name="Text 10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>
                <a:solidFill>
                  <a:srgbClr val="A0A0A0"/>
                </a:solidFill>
              </a:rPr>
              <a:t>Fuente: Verizon DBIR 2024, IBM Cost of Data Breach Report</a:t>
            </a:r>
            <a:endParaRPr lang="en-US" sz="1000"/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5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EL CICLO DEL ATAQUE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457200" cy="457200"/>
          </a:xfrm>
          <a:prstGeom prst="ellipse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4572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1A1A2E"/>
                </a:solidFill>
              </a:rPr>
              <a:t>1</a:t>
            </a:r>
            <a:endParaRPr lang="en-US" sz="2000"/>
          </a:p>
        </p:txBody>
      </p:sp>
      <p:sp>
        <p:nvSpPr>
          <p:cNvPr id="5" name="Text 3"/>
          <p:cNvSpPr/>
          <p:nvPr/>
        </p:nvSpPr>
        <p:spPr>
          <a:xfrm>
            <a:off x="1371600" y="11887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5F5F5"/>
                </a:solidFill>
              </a:rPr>
              <a:t>RECONOCIMIENTO</a:t>
            </a:r>
            <a:endParaRPr lang="en-US" sz="1600"/>
          </a:p>
        </p:txBody>
      </p:sp>
      <p:sp>
        <p:nvSpPr>
          <p:cNvPr id="6" name="Text 4"/>
          <p:cNvSpPr/>
          <p:nvPr/>
        </p:nvSpPr>
        <p:spPr>
          <a:xfrm>
            <a:off x="1371600" y="14173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Recolección de información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sobre el objetivo</a:t>
            </a:r>
            <a:endParaRPr lang="en-US" sz="1100"/>
          </a:p>
        </p:txBody>
      </p:sp>
      <p:sp>
        <p:nvSpPr>
          <p:cNvPr id="7" name="Shape 5"/>
          <p:cNvSpPr/>
          <p:nvPr/>
        </p:nvSpPr>
        <p:spPr>
          <a:xfrm flipH="1">
            <a:off x="960120" y="173736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  <p:txBody>
          <a:bodyPr/>
          <a:lstStyle/>
          <a:p/>
        </p:txBody>
      </p:sp>
      <p:sp>
        <p:nvSpPr>
          <p:cNvPr id="8" name="Shape 6"/>
          <p:cNvSpPr/>
          <p:nvPr/>
        </p:nvSpPr>
        <p:spPr>
          <a:xfrm>
            <a:off x="731520" y="1874520"/>
            <a:ext cx="457200" cy="457200"/>
          </a:xfrm>
          <a:prstGeom prst="ellipse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9" name="Text 7"/>
          <p:cNvSpPr/>
          <p:nvPr/>
        </p:nvSpPr>
        <p:spPr>
          <a:xfrm>
            <a:off x="731520" y="1874520"/>
            <a:ext cx="4572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1A1A2E"/>
                </a:solidFill>
              </a:rPr>
              <a:t>2</a:t>
            </a:r>
            <a:endParaRPr lang="en-US" sz="2000"/>
          </a:p>
        </p:txBody>
      </p:sp>
      <p:sp>
        <p:nvSpPr>
          <p:cNvPr id="10" name="Text 8"/>
          <p:cNvSpPr/>
          <p:nvPr/>
        </p:nvSpPr>
        <p:spPr>
          <a:xfrm>
            <a:off x="1371600" y="18745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5F5F5"/>
                </a:solidFill>
              </a:rPr>
              <a:t>PRETEXTING</a:t>
            </a:r>
            <a:endParaRPr lang="en-US" sz="1600"/>
          </a:p>
        </p:txBody>
      </p:sp>
      <p:sp>
        <p:nvSpPr>
          <p:cNvPr id="11" name="Text 9"/>
          <p:cNvSpPr/>
          <p:nvPr/>
        </p:nvSpPr>
        <p:spPr>
          <a:xfrm>
            <a:off x="1371600" y="21031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Creación de escenario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creíble y confiable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>
          <a:xfrm flipH="1">
            <a:off x="960120" y="242316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  <p:txBody>
          <a:bodyPr/>
          <a:lstStyle/>
          <a:p/>
        </p:txBody>
      </p:sp>
      <p:sp>
        <p:nvSpPr>
          <p:cNvPr id="13" name="Shape 11"/>
          <p:cNvSpPr/>
          <p:nvPr/>
        </p:nvSpPr>
        <p:spPr>
          <a:xfrm>
            <a:off x="731520" y="2560320"/>
            <a:ext cx="457200" cy="457200"/>
          </a:xfrm>
          <a:prstGeom prst="ellipse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>
          <a:xfrm>
            <a:off x="731520" y="2560320"/>
            <a:ext cx="4572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1A1A2E"/>
                </a:solidFill>
              </a:rPr>
              <a:t>3</a:t>
            </a:r>
            <a:endParaRPr lang="en-US" sz="2000"/>
          </a:p>
        </p:txBody>
      </p:sp>
      <p:sp>
        <p:nvSpPr>
          <p:cNvPr id="15" name="Text 13"/>
          <p:cNvSpPr/>
          <p:nvPr/>
        </p:nvSpPr>
        <p:spPr>
          <a:xfrm>
            <a:off x="1371600" y="25603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5F5F5"/>
                </a:solidFill>
              </a:rPr>
              <a:t>ENGAGEMENT</a:t>
            </a:r>
            <a:endParaRPr lang="en-US" sz="1600"/>
          </a:p>
        </p:txBody>
      </p:sp>
      <p:sp>
        <p:nvSpPr>
          <p:cNvPr id="16" name="Text 14"/>
          <p:cNvSpPr/>
          <p:nvPr/>
        </p:nvSpPr>
        <p:spPr>
          <a:xfrm>
            <a:off x="1371600" y="27889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Contacto inicial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y establecer rapport</a:t>
            </a:r>
            <a:endParaRPr lang="en-US" sz="1100"/>
          </a:p>
        </p:txBody>
      </p:sp>
      <p:sp>
        <p:nvSpPr>
          <p:cNvPr id="17" name="Shape 15"/>
          <p:cNvSpPr/>
          <p:nvPr/>
        </p:nvSpPr>
        <p:spPr>
          <a:xfrm flipH="1">
            <a:off x="960120" y="310896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  <p:txBody>
          <a:bodyPr/>
          <a:lstStyle/>
          <a:p/>
        </p:txBody>
      </p:sp>
      <p:sp>
        <p:nvSpPr>
          <p:cNvPr id="18" name="Shape 16"/>
          <p:cNvSpPr/>
          <p:nvPr/>
        </p:nvSpPr>
        <p:spPr>
          <a:xfrm>
            <a:off x="731520" y="3246120"/>
            <a:ext cx="457200" cy="457200"/>
          </a:xfrm>
          <a:prstGeom prst="ellipse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>
          <a:xfrm>
            <a:off x="731520" y="3246120"/>
            <a:ext cx="4572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1A1A2E"/>
                </a:solidFill>
              </a:rPr>
              <a:t>4</a:t>
            </a:r>
            <a:endParaRPr lang="en-US" sz="2000"/>
          </a:p>
        </p:txBody>
      </p:sp>
      <p:sp>
        <p:nvSpPr>
          <p:cNvPr id="20" name="Text 18"/>
          <p:cNvSpPr/>
          <p:nvPr/>
        </p:nvSpPr>
        <p:spPr>
          <a:xfrm>
            <a:off x="1371600" y="32461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5F5F5"/>
                </a:solidFill>
              </a:rPr>
              <a:t>EXPLOTACIÓN</a:t>
            </a:r>
            <a:endParaRPr lang="en-US" sz="1600"/>
          </a:p>
        </p:txBody>
      </p:sp>
      <p:sp>
        <p:nvSpPr>
          <p:cNvPr id="21" name="Text 19"/>
          <p:cNvSpPr/>
          <p:nvPr/>
        </p:nvSpPr>
        <p:spPr>
          <a:xfrm>
            <a:off x="1371600" y="34747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Obtención de información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o acceso</a:t>
            </a:r>
            <a:endParaRPr lang="en-US" sz="1100"/>
          </a:p>
        </p:txBody>
      </p:sp>
      <p:sp>
        <p:nvSpPr>
          <p:cNvPr id="22" name="Shape 20"/>
          <p:cNvSpPr/>
          <p:nvPr/>
        </p:nvSpPr>
        <p:spPr>
          <a:xfrm flipH="1">
            <a:off x="960120" y="379476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  <p:txBody>
          <a:bodyPr/>
          <a:lstStyle/>
          <a:p/>
        </p:txBody>
      </p:sp>
      <p:sp>
        <p:nvSpPr>
          <p:cNvPr id="23" name="Shape 21"/>
          <p:cNvSpPr/>
          <p:nvPr/>
        </p:nvSpPr>
        <p:spPr>
          <a:xfrm>
            <a:off x="731520" y="3931920"/>
            <a:ext cx="457200" cy="457200"/>
          </a:xfrm>
          <a:prstGeom prst="ellipse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>
          <a:xfrm>
            <a:off x="731520" y="3931920"/>
            <a:ext cx="4572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1A1A2E"/>
                </a:solidFill>
              </a:rPr>
              <a:t>5</a:t>
            </a:r>
            <a:endParaRPr lang="en-US" sz="2000"/>
          </a:p>
        </p:txBody>
      </p:sp>
      <p:sp>
        <p:nvSpPr>
          <p:cNvPr id="25" name="Text 23"/>
          <p:cNvSpPr/>
          <p:nvPr/>
        </p:nvSpPr>
        <p:spPr>
          <a:xfrm>
            <a:off x="1371600" y="39319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5F5F5"/>
                </a:solidFill>
              </a:rPr>
              <a:t>EVASIÓN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1371600" y="4160520"/>
            <a:ext cx="274320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Salida sin levantar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A0A0A0"/>
                </a:solidFill>
              </a:rPr>
              <a:t>sospechas</a:t>
            </a:r>
            <a:endParaRPr lang="en-US" sz="1100"/>
          </a:p>
        </p:txBody>
      </p:sp>
      <p:sp>
        <p:nvSpPr>
          <p:cNvPr id="27" name="Shape 25"/>
          <p:cNvSpPr/>
          <p:nvPr/>
        </p:nvSpPr>
        <p:spPr>
          <a:xfrm>
            <a:off x="4754880" y="1188720"/>
            <a:ext cx="3931920" cy="32004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>
          <a:xfrm>
            <a:off x="4937760" y="1371600"/>
            <a:ext cx="35661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E94560"/>
                </a:solidFill>
              </a:rPr>
              <a:t>Vectores de Ataque</a:t>
            </a:r>
            <a:endParaRPr lang="en-US" sz="1800"/>
          </a:p>
        </p:txBody>
      </p:sp>
      <p:sp>
        <p:nvSpPr>
          <p:cNvPr id="29" name="Text 27"/>
          <p:cNvSpPr/>
          <p:nvPr/>
        </p:nvSpPr>
        <p:spPr>
          <a:xfrm>
            <a:off x="4937760" y="1920240"/>
            <a:ext cx="3566160" cy="2286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Email / Phishing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Vishing (voz)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Smishing (SMS)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Presencial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Redes sociales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Sitios web falsos</a:t>
            </a:r>
            <a:endParaRPr lang="en-US" sz="1300"/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TIPOS DE PHISHING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13716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640080" y="1325880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SPRAY &amp; PRAY</a:t>
            </a:r>
            <a:endParaRPr lang="en-US" sz="160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37490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Emails masivos sin personalización. Baja tasa de éxito pero gran volumen.</a:t>
            </a:r>
            <a:endParaRPr lang="en-US" sz="1200"/>
          </a:p>
        </p:txBody>
      </p:sp>
      <p:sp>
        <p:nvSpPr>
          <p:cNvPr id="6" name="Text 4"/>
          <p:cNvSpPr/>
          <p:nvPr/>
        </p:nvSpPr>
        <p:spPr>
          <a:xfrm>
            <a:off x="640080" y="2240280"/>
            <a:ext cx="37490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A0A0A0"/>
                </a:solidFill>
              </a:rPr>
              <a:t>🎯 Usuarios generales</a:t>
            </a:r>
            <a:endParaRPr lang="en-US" sz="1100"/>
          </a:p>
        </p:txBody>
      </p:sp>
      <p:sp>
        <p:nvSpPr>
          <p:cNvPr id="7" name="Shape 5"/>
          <p:cNvSpPr/>
          <p:nvPr/>
        </p:nvSpPr>
        <p:spPr>
          <a:xfrm>
            <a:off x="5029200" y="1188720"/>
            <a:ext cx="4114800" cy="13716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>
          <a:xfrm>
            <a:off x="5212080" y="1325880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SPEAR PHISHING</a:t>
            </a:r>
            <a:endParaRPr lang="en-US" sz="1600"/>
          </a:p>
        </p:txBody>
      </p:sp>
      <p:sp>
        <p:nvSpPr>
          <p:cNvPr id="9" name="Text 7"/>
          <p:cNvSpPr/>
          <p:nvPr/>
        </p:nvSpPr>
        <p:spPr>
          <a:xfrm>
            <a:off x="5212080" y="1645920"/>
            <a:ext cx="37490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Ataques dirigidos con información personalizada del objetivo.</a:t>
            </a:r>
            <a:endParaRPr lang="en-US" sz="1200"/>
          </a:p>
        </p:txBody>
      </p:sp>
      <p:sp>
        <p:nvSpPr>
          <p:cNvPr id="10" name="Text 8"/>
          <p:cNvSpPr/>
          <p:nvPr/>
        </p:nvSpPr>
        <p:spPr>
          <a:xfrm>
            <a:off x="5212080" y="2240280"/>
            <a:ext cx="37490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A0A0A0"/>
                </a:solidFill>
              </a:rPr>
              <a:t>🎯 Empleados específicos</a:t>
            </a:r>
            <a:endParaRPr lang="en-US" sz="1100"/>
          </a:p>
        </p:txBody>
      </p:sp>
      <p:sp>
        <p:nvSpPr>
          <p:cNvPr id="11" name="Shape 9"/>
          <p:cNvSpPr/>
          <p:nvPr/>
        </p:nvSpPr>
        <p:spPr>
          <a:xfrm>
            <a:off x="457200" y="2743200"/>
            <a:ext cx="4114800" cy="13716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>
          <a:xfrm>
            <a:off x="640080" y="2880360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WHALING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640080" y="3200400"/>
            <a:ext cx="37490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Dirigido a ejecutivos de alto nivel con técnicas sofisticadas.</a:t>
            </a:r>
            <a:endParaRPr lang="en-US" sz="1200"/>
          </a:p>
        </p:txBody>
      </p:sp>
      <p:sp>
        <p:nvSpPr>
          <p:cNvPr id="14" name="Text 12"/>
          <p:cNvSpPr/>
          <p:nvPr/>
        </p:nvSpPr>
        <p:spPr>
          <a:xfrm>
            <a:off x="640080" y="3794760"/>
            <a:ext cx="37490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A0A0A0"/>
                </a:solidFill>
              </a:rPr>
              <a:t>🎯 C-Level, Directivos</a:t>
            </a:r>
            <a:endParaRPr lang="en-US" sz="1100"/>
          </a:p>
        </p:txBody>
      </p:sp>
      <p:sp>
        <p:nvSpPr>
          <p:cNvPr id="15" name="Shape 13"/>
          <p:cNvSpPr/>
          <p:nvPr/>
        </p:nvSpPr>
        <p:spPr>
          <a:xfrm>
            <a:off x="5029200" y="2743200"/>
            <a:ext cx="4114800" cy="137160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>
          <a:xfrm>
            <a:off x="5212080" y="2880360"/>
            <a:ext cx="374904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E94560"/>
                </a:solidFill>
              </a:rPr>
              <a:t>CLONE PHISHING</a:t>
            </a:r>
            <a:endParaRPr lang="en-US" sz="1600"/>
          </a:p>
        </p:txBody>
      </p:sp>
      <p:sp>
        <p:nvSpPr>
          <p:cNvPr id="17" name="Text 15"/>
          <p:cNvSpPr/>
          <p:nvPr/>
        </p:nvSpPr>
        <p:spPr>
          <a:xfrm>
            <a:off x="5212080" y="3200400"/>
            <a:ext cx="37490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Duplicación de emails legítimos con enlaces/adjuntos maliciosos.</a:t>
            </a:r>
            <a:endParaRPr lang="en-US" sz="1200"/>
          </a:p>
        </p:txBody>
      </p:sp>
      <p:sp>
        <p:nvSpPr>
          <p:cNvPr id="18" name="Text 16"/>
          <p:cNvSpPr/>
          <p:nvPr/>
        </p:nvSpPr>
        <p:spPr>
          <a:xfrm>
            <a:off x="5212080" y="3794760"/>
            <a:ext cx="3749040" cy="228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A0A0A0"/>
                </a:solidFill>
              </a:rPr>
              <a:t>🎯 Organizaciones específicas</a:t>
            </a:r>
            <a:endParaRPr lang="en-US" sz="1100"/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7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OSINT: RECONOCIMIENTO DIGITAL</a:t>
            </a:r>
            <a:endParaRPr lang="en-US" sz="320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3657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E94560"/>
                </a:solidFill>
              </a:rPr>
              <a:t>Fuentes de Información Pública</a:t>
            </a:r>
            <a:endParaRPr lang="en-US" sz="180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3657600" cy="2743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LinkedIn - Estructura organizacional, roles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Redes sociales - Intereses, hábitos, ubicaciones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Sitio web corporativo - Tecnologías, contactos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Repositorios públicos - Código, configuraciones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Registros públicos - Dominios, certificados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• Job postings - Stack tecnológico</a:t>
            </a:r>
            <a:endParaRPr lang="en-US" sz="1300"/>
          </a:p>
        </p:txBody>
      </p:sp>
      <p:sp>
        <p:nvSpPr>
          <p:cNvPr id="5" name="Shape 3"/>
          <p:cNvSpPr/>
          <p:nvPr/>
        </p:nvSpPr>
        <p:spPr>
          <a:xfrm>
            <a:off x="5029200" y="1097280"/>
            <a:ext cx="3657600" cy="3200400"/>
          </a:xfrm>
          <a:prstGeom prst="rect">
            <a:avLst/>
          </a:prstGeom>
          <a:solidFill>
            <a:srgbClr val="1A1A2E"/>
          </a:solidFill>
        </p:spPr>
        <p:txBody>
          <a:bodyPr/>
          <a:lstStyle/>
          <a:p/>
        </p:txBody>
      </p:sp>
      <p:sp>
        <p:nvSpPr>
          <p:cNvPr id="6" name="Text 4"/>
          <p:cNvSpPr/>
          <p:nvPr/>
        </p:nvSpPr>
        <p:spPr>
          <a:xfrm>
            <a:off x="5212080" y="1280160"/>
            <a:ext cx="32918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E94560"/>
                </a:solidFill>
              </a:rPr>
              <a:t>Herramientas Esenciales</a:t>
            </a:r>
            <a:endParaRPr lang="en-US" sz="1800"/>
          </a:p>
        </p:txBody>
      </p:sp>
      <p:sp>
        <p:nvSpPr>
          <p:cNvPr id="7" name="Text 5"/>
          <p:cNvSpPr/>
          <p:nvPr/>
        </p:nvSpPr>
        <p:spPr>
          <a:xfrm>
            <a:off x="5212080" y="1737360"/>
            <a:ext cx="3291840" cy="23774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theHarvester - Email harvesting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Maltego - Visualización de relaciones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Recon-ng - Framework de reconocimiento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Shodan - IoT y sistemas expuestos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SpiderFoot - Automatización OSINT</a:t>
            </a:r>
            <a:endParaRPr lang="en-US" sz="1200"/>
          </a:p>
          <a:p>
            <a:pPr marL="0" indent="0">
              <a:buNone/>
            </a:pPr>
            <a:r>
              <a:rPr lang="en-US" sz="1200">
                <a:solidFill>
                  <a:srgbClr val="F5F5F5"/>
                </a:solidFill>
              </a:rPr>
              <a:t>Google Dorking - Búsquedas avanzadas</a:t>
            </a:r>
            <a:endParaRPr lang="en-US" sz="1200"/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ANATOMÍA DE UN PHISHING PERFECTO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731520" y="141732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📧</a:t>
            </a:r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Remitente Creíble</a:t>
            </a:r>
            <a:endParaRPr lang="en-US" sz="1300"/>
          </a:p>
        </p:txBody>
      </p:sp>
      <p:sp>
        <p:nvSpPr>
          <p:cNvPr id="6" name="Text 4"/>
          <p:cNvSpPr/>
          <p:nvPr/>
        </p:nvSpPr>
        <p:spPr>
          <a:xfrm>
            <a:off x="731520" y="214884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Dominio similar o comprometido</a:t>
            </a:r>
            <a:endParaRPr lang="en-US" sz="1100"/>
          </a:p>
        </p:txBody>
      </p:sp>
      <p:sp>
        <p:nvSpPr>
          <p:cNvPr id="7" name="Shape 5"/>
          <p:cNvSpPr/>
          <p:nvPr/>
        </p:nvSpPr>
        <p:spPr>
          <a:xfrm>
            <a:off x="3383280" y="128016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>
          <a:xfrm>
            <a:off x="3566160" y="141732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⚡</a:t>
            </a:r>
            <a:endParaRPr lang="en-US" sz="2800"/>
          </a:p>
        </p:txBody>
      </p:sp>
      <p:sp>
        <p:nvSpPr>
          <p:cNvPr id="9" name="Text 7"/>
          <p:cNvSpPr/>
          <p:nvPr/>
        </p:nvSpPr>
        <p:spPr>
          <a:xfrm>
            <a:off x="3566160" y="182880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Sentido de Urgencia</a:t>
            </a:r>
            <a:endParaRPr lang="en-US" sz="1300"/>
          </a:p>
        </p:txBody>
      </p:sp>
      <p:sp>
        <p:nvSpPr>
          <p:cNvPr id="10" name="Text 8"/>
          <p:cNvSpPr/>
          <p:nvPr/>
        </p:nvSpPr>
        <p:spPr>
          <a:xfrm>
            <a:off x="3566160" y="214884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Presión temporal para actuar</a:t>
            </a:r>
            <a:endParaRPr lang="en-US" sz="1100"/>
          </a:p>
        </p:txBody>
      </p:sp>
      <p:sp>
        <p:nvSpPr>
          <p:cNvPr id="11" name="Shape 9"/>
          <p:cNvSpPr/>
          <p:nvPr/>
        </p:nvSpPr>
        <p:spPr>
          <a:xfrm>
            <a:off x="6217920" y="128016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>
          <a:xfrm>
            <a:off x="6400800" y="141732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🎭</a:t>
            </a:r>
            <a:endParaRPr lang="en-US" sz="2800"/>
          </a:p>
        </p:txBody>
      </p:sp>
      <p:sp>
        <p:nvSpPr>
          <p:cNvPr id="13" name="Text 11"/>
          <p:cNvSpPr/>
          <p:nvPr/>
        </p:nvSpPr>
        <p:spPr>
          <a:xfrm>
            <a:off x="6400800" y="182880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Personalización</a:t>
            </a:r>
            <a:endParaRPr lang="en-US" sz="1300"/>
          </a:p>
        </p:txBody>
      </p:sp>
      <p:sp>
        <p:nvSpPr>
          <p:cNvPr id="14" name="Text 12"/>
          <p:cNvSpPr/>
          <p:nvPr/>
        </p:nvSpPr>
        <p:spPr>
          <a:xfrm>
            <a:off x="6400800" y="214884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Información específica del objetivo</a:t>
            </a:r>
            <a:endParaRPr lang="en-US" sz="1100"/>
          </a:p>
        </p:txBody>
      </p:sp>
      <p:sp>
        <p:nvSpPr>
          <p:cNvPr id="15" name="Shape 13"/>
          <p:cNvSpPr/>
          <p:nvPr/>
        </p:nvSpPr>
        <p:spPr>
          <a:xfrm>
            <a:off x="548640" y="283464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>
          <a:xfrm>
            <a:off x="731520" y="297180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🔗</a:t>
            </a:r>
            <a:endParaRPr lang="en-US" sz="2800"/>
          </a:p>
        </p:txBody>
      </p:sp>
      <p:sp>
        <p:nvSpPr>
          <p:cNvPr id="17" name="Text 15"/>
          <p:cNvSpPr/>
          <p:nvPr/>
        </p:nvSpPr>
        <p:spPr>
          <a:xfrm>
            <a:off x="731520" y="338328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Llamada a la Acción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731520" y="370332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Enlace o adjunto malicioso</a:t>
            </a:r>
            <a:endParaRPr lang="en-US" sz="1100"/>
          </a:p>
        </p:txBody>
      </p:sp>
      <p:sp>
        <p:nvSpPr>
          <p:cNvPr id="19" name="Shape 17"/>
          <p:cNvSpPr/>
          <p:nvPr/>
        </p:nvSpPr>
        <p:spPr>
          <a:xfrm>
            <a:off x="3383280" y="283464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>
          <a:xfrm>
            <a:off x="3566160" y="297180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✅</a:t>
            </a:r>
            <a:endParaRPr lang="en-US" sz="2800"/>
          </a:p>
        </p:txBody>
      </p:sp>
      <p:sp>
        <p:nvSpPr>
          <p:cNvPr id="21" name="Text 19"/>
          <p:cNvSpPr/>
          <p:nvPr/>
        </p:nvSpPr>
        <p:spPr>
          <a:xfrm>
            <a:off x="3566160" y="338328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Apariencia Legítima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3566160" y="370332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Logos, firmas, formato corporativo</a:t>
            </a:r>
            <a:endParaRPr lang="en-US" sz="1100"/>
          </a:p>
        </p:txBody>
      </p:sp>
      <p:sp>
        <p:nvSpPr>
          <p:cNvPr id="23" name="Shape 21"/>
          <p:cNvSpPr/>
          <p:nvPr/>
        </p:nvSpPr>
        <p:spPr>
          <a:xfrm>
            <a:off x="6217920" y="2834640"/>
            <a:ext cx="2560320" cy="1280160"/>
          </a:xfrm>
          <a:prstGeom prst="rect">
            <a:avLst/>
          </a:prstGeom>
          <a:solidFill>
            <a:srgbClr val="0F3460"/>
          </a:solidFill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>
          <a:xfrm>
            <a:off x="6400800" y="2971800"/>
            <a:ext cx="21945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>
                <a:solidFill>
                  <a:srgbClr val="000000"/>
                </a:solidFill>
              </a:rPr>
              <a:t>🧠</a:t>
            </a:r>
            <a:endParaRPr lang="en-US" sz="2800"/>
          </a:p>
        </p:txBody>
      </p:sp>
      <p:sp>
        <p:nvSpPr>
          <p:cNvPr id="25" name="Text 23"/>
          <p:cNvSpPr/>
          <p:nvPr/>
        </p:nvSpPr>
        <p:spPr>
          <a:xfrm>
            <a:off x="6400800" y="338328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E94560"/>
                </a:solidFill>
              </a:rPr>
              <a:t>Ingeniería Psicológica</a:t>
            </a:r>
            <a:endParaRPr lang="en-US" sz="1300"/>
          </a:p>
        </p:txBody>
      </p:sp>
      <p:sp>
        <p:nvSpPr>
          <p:cNvPr id="26" name="Text 24"/>
          <p:cNvSpPr/>
          <p:nvPr/>
        </p:nvSpPr>
        <p:spPr>
          <a:xfrm>
            <a:off x="6400800" y="3703320"/>
            <a:ext cx="21945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0A0A0"/>
                </a:solidFill>
              </a:rPr>
              <a:t>Explotación de emociones</a:t>
            </a:r>
            <a:endParaRPr lang="en-US" sz="1100"/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Slide 9">
    <p:bg>
      <p:bgPr>
        <a:solidFill>
          <a:srgbClr val="1621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F5F5F5"/>
                </a:solidFill>
              </a:rPr>
              <a:t>TÉCNICAS AVANZADAS</a:t>
            </a:r>
            <a:endParaRPr lang="en-US" sz="320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>
          <a:xfrm>
            <a:off x="640080" y="1234440"/>
            <a:ext cx="78638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1A2E"/>
                </a:solidFill>
              </a:rPr>
              <a:t>TYPOSQUATTING &amp; HOMOGRAPH ATTACKS</a:t>
            </a:r>
            <a:endParaRPr lang="en-US" sz="1800"/>
          </a:p>
        </p:txBody>
      </p:sp>
      <p:sp>
        <p:nvSpPr>
          <p:cNvPr id="5" name="Text 3"/>
          <p:cNvSpPr/>
          <p:nvPr/>
        </p:nvSpPr>
        <p:spPr>
          <a:xfrm>
            <a:off x="640080" y="1920240"/>
            <a:ext cx="78638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5F5F5"/>
                </a:solidFill>
              </a:rPr>
              <a:t>Dominios similares: </a:t>
            </a:r>
            <a:r>
              <a:rPr lang="en-US" sz="1300">
                <a:solidFill>
                  <a:srgbClr val="A0A0A0"/>
                </a:solidFill>
              </a:rPr>
              <a:t>bankofamerica.com → bankofamerika.com</a:t>
            </a:r>
            <a:endParaRPr lang="en-US" sz="1300"/>
          </a:p>
          <a:p>
            <a:pPr marL="0" indent="0">
              <a:buNone/>
            </a:pPr>
            <a:r>
              <a:rPr lang="en-US" sz="1300" b="1">
                <a:solidFill>
                  <a:srgbClr val="F5F5F5"/>
                </a:solidFill>
              </a:rPr>
              <a:t>Caracteres Unicode: </a:t>
            </a:r>
            <a:r>
              <a:rPr lang="en-US" sz="1300">
                <a:solidFill>
                  <a:srgbClr val="A0A0A0"/>
                </a:solidFill>
              </a:rPr>
              <a:t>apple.com → аpple.com (cirílico 'а')</a:t>
            </a:r>
            <a:endParaRPr lang="en-US" sz="1300"/>
          </a:p>
        </p:txBody>
      </p:sp>
      <p:sp>
        <p:nvSpPr>
          <p:cNvPr id="6" name="Shape 4"/>
          <p:cNvSpPr/>
          <p:nvPr/>
        </p:nvSpPr>
        <p:spPr>
          <a:xfrm>
            <a:off x="457200" y="2651760"/>
            <a:ext cx="8229600" cy="640080"/>
          </a:xfrm>
          <a:prstGeom prst="rect">
            <a:avLst/>
          </a:prstGeom>
          <a:solidFill>
            <a:srgbClr val="E94560"/>
          </a:solidFill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>
          <a:xfrm>
            <a:off x="640080" y="2788920"/>
            <a:ext cx="78638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>
                <a:solidFill>
                  <a:srgbClr val="1A1A2E"/>
                </a:solidFill>
              </a:rPr>
              <a:t>CREDENTIAL HARVESTING</a:t>
            </a:r>
            <a:endParaRPr lang="en-US" sz="1800"/>
          </a:p>
        </p:txBody>
      </p:sp>
      <p:sp>
        <p:nvSpPr>
          <p:cNvPr id="8" name="Text 6"/>
          <p:cNvSpPr/>
          <p:nvPr/>
        </p:nvSpPr>
        <p:spPr>
          <a:xfrm>
            <a:off x="640080" y="3474720"/>
            <a:ext cx="786384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Páginas de login falsas idénticas al original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Captura de credenciales en tiempo real</a:t>
            </a:r>
            <a:endParaRPr lang="en-US" sz="1300"/>
          </a:p>
          <a:p>
            <a:pPr marL="342900" indent="-342900">
              <a:buSzTx/>
              <a:buChar char="•"/>
            </a:pPr>
            <a:r>
              <a:rPr lang="en-US" sz="1300">
                <a:solidFill>
                  <a:srgbClr val="A0A0A0"/>
                </a:solidFill>
              </a:rPr>
              <a:t>Redirección automática al sitio legítimo</a:t>
            </a:r>
            <a:endParaRPr lang="en-US" sz="1300"/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7.0.20"/>
  <p:tag name="AS_OS" val="Microsoft Windows NT 10.0.20348.0"/>
  <p:tag name="AS_RELEASE_DATE" val="2024.12.14"/>
  <p:tag name="AS_TITLE" val="Aspose.Slides for .NET Standard 2.1"/>
  <p:tag name="AS_VERSION" val="24.12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196</Paragraphs>
  <Slides>16</Slides>
  <Notes>16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1">
      <vt:lpstr>Arial</vt:lpstr>
      <vt:lpstr>Calibri Light</vt:lpstr>
      <vt:lpstr>Calibri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24.1200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El Arte del Engaño Digital</dc:title>
  <dc:creator>phishbroker</dc:creator>
  <cp:lastModifiedBy>Dr. X</cp:lastModifiedBy>
  <cp:revision>1</cp:revision>
  <dcterms:created xsi:type="dcterms:W3CDTF">2026-02-06T17:31:03Z</dcterms:created>
  <dcterms:modified xsi:type="dcterms:W3CDTF">2026-02-06T17:38:36Z</dcterms:modified>
  <dc:subject>Presentation</dc:subject>
</cp:coreProperties>
</file>